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1" r:id="rId4"/>
    <p:sldId id="270" r:id="rId5"/>
    <p:sldId id="278" r:id="rId6"/>
    <p:sldId id="276" r:id="rId7"/>
    <p:sldId id="267" r:id="rId8"/>
    <p:sldId id="259" r:id="rId9"/>
    <p:sldId id="260" r:id="rId10"/>
    <p:sldId id="275" r:id="rId11"/>
    <p:sldId id="268" r:id="rId12"/>
    <p:sldId id="272" r:id="rId13"/>
    <p:sldId id="261" r:id="rId14"/>
    <p:sldId id="262" r:id="rId15"/>
    <p:sldId id="263" r:id="rId16"/>
    <p:sldId id="273" r:id="rId17"/>
    <p:sldId id="274" r:id="rId18"/>
    <p:sldId id="264" r:id="rId19"/>
    <p:sldId id="277" r:id="rId20"/>
    <p:sldId id="265" r:id="rId21"/>
    <p:sldId id="266" r:id="rId22"/>
    <p:sldId id="258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98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36C5E-3ABC-4FF5-9F13-1E412A21FFCB}" type="datetimeFigureOut">
              <a:rPr lang="pt-BR" smtClean="0"/>
              <a:pPr/>
              <a:t>23/06/2016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E9E29-A93A-40C2-91EE-1A750DA1A1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6547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E9E29-A93A-40C2-91EE-1A750DA1A184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E9E29-A93A-40C2-91EE-1A750DA1A184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0DEA-8869-49A0-8548-DAA9737B4B49}" type="datetimeFigureOut">
              <a:rPr lang="pt-BR" smtClean="0"/>
              <a:pPr/>
              <a:t>23/06/2016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3310-9971-4EF0-85DE-9E04FE3EE0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0DEA-8869-49A0-8548-DAA9737B4B49}" type="datetimeFigureOut">
              <a:rPr lang="pt-BR" smtClean="0"/>
              <a:pPr/>
              <a:t>23/06/2016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3310-9971-4EF0-85DE-9E04FE3EE0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0DEA-8869-49A0-8548-DAA9737B4B49}" type="datetimeFigureOut">
              <a:rPr lang="pt-BR" smtClean="0"/>
              <a:pPr/>
              <a:t>23/06/2016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3310-9971-4EF0-85DE-9E04FE3EE0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0DEA-8869-49A0-8548-DAA9737B4B49}" type="datetimeFigureOut">
              <a:rPr lang="pt-BR" smtClean="0"/>
              <a:pPr/>
              <a:t>23/06/2016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3310-9971-4EF0-85DE-9E04FE3EE0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0DEA-8869-49A0-8548-DAA9737B4B49}" type="datetimeFigureOut">
              <a:rPr lang="pt-BR" smtClean="0"/>
              <a:pPr/>
              <a:t>23/06/2016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3310-9971-4EF0-85DE-9E04FE3EE0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0DEA-8869-49A0-8548-DAA9737B4B49}" type="datetimeFigureOut">
              <a:rPr lang="pt-BR" smtClean="0"/>
              <a:pPr/>
              <a:t>23/06/2016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3310-9971-4EF0-85DE-9E04FE3EE0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0DEA-8869-49A0-8548-DAA9737B4B49}" type="datetimeFigureOut">
              <a:rPr lang="pt-BR" smtClean="0"/>
              <a:pPr/>
              <a:t>23/06/2016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3310-9971-4EF0-85DE-9E04FE3EE0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0DEA-8869-49A0-8548-DAA9737B4B49}" type="datetimeFigureOut">
              <a:rPr lang="pt-BR" smtClean="0"/>
              <a:pPr/>
              <a:t>23/06/2016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3310-9971-4EF0-85DE-9E04FE3EE0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0DEA-8869-49A0-8548-DAA9737B4B49}" type="datetimeFigureOut">
              <a:rPr lang="pt-BR" smtClean="0"/>
              <a:pPr/>
              <a:t>23/06/2016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3310-9971-4EF0-85DE-9E04FE3EE0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0DEA-8869-49A0-8548-DAA9737B4B49}" type="datetimeFigureOut">
              <a:rPr lang="pt-BR" smtClean="0"/>
              <a:pPr/>
              <a:t>23/06/2016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3310-9971-4EF0-85DE-9E04FE3EE0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0DEA-8869-49A0-8548-DAA9737B4B49}" type="datetimeFigureOut">
              <a:rPr lang="pt-BR" smtClean="0"/>
              <a:pPr/>
              <a:t>23/06/2016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3310-9971-4EF0-85DE-9E04FE3EE0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70DEA-8869-49A0-8548-DAA9737B4B49}" type="datetimeFigureOut">
              <a:rPr lang="pt-BR" smtClean="0"/>
              <a:pPr/>
              <a:t>23/06/2016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B3310-9971-4EF0-85DE-9E04FE3EE0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direitoshumanos.gddc.pt/3_1/IIIPAG3_1_6.htm" TargetMode="External"/><Relationship Id="rId13" Type="http://schemas.openxmlformats.org/officeDocument/2006/relationships/hyperlink" Target="http://direitoshumanos.gddc.pt/3_3/IIIPAG3_3_1.htm" TargetMode="External"/><Relationship Id="rId3" Type="http://schemas.openxmlformats.org/officeDocument/2006/relationships/hyperlink" Target="http://direitoshumanos.gddc.pt/2_1/IIPAG2_1.htm" TargetMode="External"/><Relationship Id="rId7" Type="http://schemas.openxmlformats.org/officeDocument/2006/relationships/hyperlink" Target="http://direitoshumanos.gddc.pt/3_1/IIIPAG3_1_3.htm" TargetMode="External"/><Relationship Id="rId12" Type="http://schemas.openxmlformats.org/officeDocument/2006/relationships/hyperlink" Target="http://direitoshumanos.gddc.pt/3_4/IIIPAG3_4_1.htm" TargetMode="External"/><Relationship Id="rId17" Type="http://schemas.openxmlformats.org/officeDocument/2006/relationships/hyperlink" Target="http://direitoshumanos.gddc.pt/3_7/IIIPAG3_7_1.htm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://direitoshumanos.gddc.pt/3_6/IIIPAG3_6_3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reitoshumanos.gddc.pt/2_4/IIPAG2_4.htm" TargetMode="External"/><Relationship Id="rId11" Type="http://schemas.openxmlformats.org/officeDocument/2006/relationships/hyperlink" Target="http://direitoshumanos.gddc.pt/Templates/3_2/IIIIPAG3_2_1.htm" TargetMode="External"/><Relationship Id="rId5" Type="http://schemas.openxmlformats.org/officeDocument/2006/relationships/hyperlink" Target="http://direitoshumanos.gddc.pt/2_3/IIPAG2_3.htm" TargetMode="External"/><Relationship Id="rId15" Type="http://schemas.openxmlformats.org/officeDocument/2006/relationships/hyperlink" Target="http://direitoshumanos.gddc.pt/3_5/IIIPAG3_5_1.htm" TargetMode="External"/><Relationship Id="rId10" Type="http://schemas.openxmlformats.org/officeDocument/2006/relationships/hyperlink" Target="http://direitoshumanos.gddc.pt/3_2/IIIPAG3_2_1.htm" TargetMode="External"/><Relationship Id="rId4" Type="http://schemas.openxmlformats.org/officeDocument/2006/relationships/hyperlink" Target="http://direitoshumanos.gddc.pt/2_2/IIPAG2_2_1.htm" TargetMode="External"/><Relationship Id="rId9" Type="http://schemas.openxmlformats.org/officeDocument/2006/relationships/hyperlink" Target="http://direitoshumanos.gddc.pt/3_1/IIIPAG3_1_4.htm" TargetMode="External"/><Relationship Id="rId14" Type="http://schemas.openxmlformats.org/officeDocument/2006/relationships/hyperlink" Target="http://direitoshumanos.gddc.pt/3_6/IIIPAG3_6_1.ht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ster\Documents\PALESTRA%20PARATI\VID-20160519-WA0002.3gp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margarethferreiraadv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ster\Documents\PALESTRA%20PARATI\DEUS.mo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1331640" y="3501008"/>
            <a:ext cx="658641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BR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Liberdade religiosa</a:t>
            </a:r>
          </a:p>
          <a:p>
            <a:pPr algn="ctr"/>
            <a:r>
              <a:rPr lang="pt-BR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</a:t>
            </a:r>
          </a:p>
          <a:p>
            <a:pPr algn="ctr"/>
            <a:r>
              <a:rPr lang="pt-BR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Direitos humanos</a:t>
            </a:r>
            <a:endParaRPr lang="pt-BR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7" name="Imagem 16" descr="desenhos-diversidade-cultural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645024"/>
          </a:xfrm>
          <a:prstGeom prst="rect">
            <a:avLst/>
          </a:prstGeom>
        </p:spPr>
      </p:pic>
      <p:sp>
        <p:nvSpPr>
          <p:cNvPr id="18" name="Forma em L 17"/>
          <p:cNvSpPr/>
          <p:nvPr/>
        </p:nvSpPr>
        <p:spPr>
          <a:xfrm>
            <a:off x="0" y="3645024"/>
            <a:ext cx="1008112" cy="3212976"/>
          </a:xfrm>
          <a:prstGeom prst="corner">
            <a:avLst>
              <a:gd name="adj1" fmla="val 7171"/>
              <a:gd name="adj2" fmla="val 11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Forma em L 18"/>
          <p:cNvSpPr/>
          <p:nvPr/>
        </p:nvSpPr>
        <p:spPr>
          <a:xfrm rot="10800000" flipV="1">
            <a:off x="8172400" y="3645024"/>
            <a:ext cx="971600" cy="3212976"/>
          </a:xfrm>
          <a:prstGeom prst="corner">
            <a:avLst>
              <a:gd name="adj1" fmla="val 6002"/>
              <a:gd name="adj2" fmla="val 115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40768"/>
            <a:ext cx="8892480" cy="4637112"/>
          </a:xfrm>
        </p:spPr>
        <p:txBody>
          <a:bodyPr>
            <a:normAutofit fontScale="62500" lnSpcReduction="20000"/>
          </a:bodyPr>
          <a:lstStyle/>
          <a:p>
            <a:r>
              <a:rPr lang="pt-BR" dirty="0" smtClean="0"/>
              <a:t>As normas de direitos humanos são feitas por Estados de todas as regiões do mundo através da cuidadosa negociação de instrumentos de direitos humanos (no seio de organizações internacionais como as </a:t>
            </a:r>
            <a:r>
              <a:rPr lang="pt-BR" dirty="0" smtClean="0">
                <a:hlinkClick r:id="rId3"/>
              </a:rPr>
              <a:t>Nações Unidas</a:t>
            </a:r>
            <a:r>
              <a:rPr lang="pt-BR" dirty="0" smtClean="0"/>
              <a:t>, o </a:t>
            </a:r>
            <a:r>
              <a:rPr lang="pt-BR" dirty="0" smtClean="0">
                <a:hlinkClick r:id="rId4"/>
              </a:rPr>
              <a:t>Conselho da Europa</a:t>
            </a:r>
            <a:r>
              <a:rPr lang="pt-BR" dirty="0" smtClean="0"/>
              <a:t>, a </a:t>
            </a:r>
            <a:r>
              <a:rPr lang="pt-BR" dirty="0" smtClean="0">
                <a:hlinkClick r:id="rId5"/>
              </a:rPr>
              <a:t>União Africana</a:t>
            </a:r>
            <a:r>
              <a:rPr lang="pt-BR" dirty="0" smtClean="0"/>
              <a:t> e a </a:t>
            </a:r>
            <a:r>
              <a:rPr lang="pt-BR" dirty="0" smtClean="0">
                <a:hlinkClick r:id="rId6"/>
              </a:rPr>
              <a:t>Organização de Estados Americanos</a:t>
            </a:r>
            <a:r>
              <a:rPr lang="pt-BR" dirty="0" smtClean="0"/>
              <a:t>, assim como em encontros e conferências internacionais) e do desenvolvimento do costume internacional nesta área.</a:t>
            </a:r>
          </a:p>
          <a:p>
            <a:r>
              <a:rPr lang="pt-BR" dirty="0" smtClean="0"/>
              <a:t>Entre os principais instrumentos internacionais de direitos humanos, destacam-se, a nível universal, a </a:t>
            </a:r>
            <a:r>
              <a:rPr lang="pt-BR" dirty="0" smtClean="0">
                <a:hlinkClick r:id="rId7"/>
              </a:rPr>
              <a:t>Declaração Universal dos Direitos do Homem</a:t>
            </a:r>
            <a:r>
              <a:rPr lang="pt-BR" dirty="0" smtClean="0"/>
              <a:t> e os nove principais tratados da ONU nesta área (</a:t>
            </a:r>
            <a:r>
              <a:rPr lang="pt-BR" dirty="0" smtClean="0">
                <a:hlinkClick r:id="rId8"/>
              </a:rPr>
              <a:t>Pacto Internacional sobre os Direitos Civis e Políticos</a:t>
            </a:r>
            <a:r>
              <a:rPr lang="pt-BR" dirty="0" smtClean="0"/>
              <a:t>, </a:t>
            </a:r>
            <a:r>
              <a:rPr lang="pt-BR" dirty="0" smtClean="0">
                <a:hlinkClick r:id="rId9"/>
              </a:rPr>
              <a:t>Pacto Internacional sobre os Direitos </a:t>
            </a:r>
            <a:r>
              <a:rPr lang="pt-BR" dirty="0" err="1" smtClean="0">
                <a:hlinkClick r:id="rId9"/>
              </a:rPr>
              <a:t>Económicos</a:t>
            </a:r>
            <a:r>
              <a:rPr lang="pt-BR" dirty="0" smtClean="0">
                <a:hlinkClick r:id="rId9"/>
              </a:rPr>
              <a:t>, Sociais e Culturais</a:t>
            </a:r>
            <a:r>
              <a:rPr lang="pt-BR" dirty="0" smtClean="0"/>
              <a:t> e sete outros tratados, em matéria </a:t>
            </a:r>
            <a:r>
              <a:rPr lang="pt-BR" dirty="0" err="1" smtClean="0"/>
              <a:t>de</a:t>
            </a:r>
            <a:r>
              <a:rPr lang="pt-BR" dirty="0" err="1" smtClean="0">
                <a:hlinkClick r:id="rId10"/>
              </a:rPr>
              <a:t>discriminação</a:t>
            </a:r>
            <a:r>
              <a:rPr lang="pt-BR" dirty="0" smtClean="0">
                <a:hlinkClick r:id="rId10"/>
              </a:rPr>
              <a:t> racia</a:t>
            </a:r>
            <a:r>
              <a:rPr lang="pt-BR" dirty="0" smtClean="0">
                <a:hlinkClick r:id="rId11"/>
              </a:rPr>
              <a:t>l</a:t>
            </a:r>
            <a:r>
              <a:rPr lang="pt-BR" dirty="0" smtClean="0"/>
              <a:t>, </a:t>
            </a:r>
            <a:r>
              <a:rPr lang="pt-BR" dirty="0" smtClean="0">
                <a:hlinkClick r:id="rId12"/>
              </a:rPr>
              <a:t>discriminação contra as mulheres</a:t>
            </a:r>
            <a:r>
              <a:rPr lang="pt-BR" dirty="0" smtClean="0"/>
              <a:t>, </a:t>
            </a:r>
            <a:r>
              <a:rPr lang="pt-BR" dirty="0" smtClean="0">
                <a:hlinkClick r:id="rId13"/>
              </a:rPr>
              <a:t>direitos da criança</a:t>
            </a:r>
            <a:r>
              <a:rPr lang="pt-BR" dirty="0" smtClean="0"/>
              <a:t>, </a:t>
            </a:r>
            <a:r>
              <a:rPr lang="pt-BR" dirty="0" smtClean="0">
                <a:hlinkClick r:id="rId14"/>
              </a:rPr>
              <a:t>tortura e outras penas ou tratamentos cruéis, desumanos ou degradantes</a:t>
            </a:r>
            <a:r>
              <a:rPr lang="pt-BR" dirty="0" smtClean="0"/>
              <a:t>, </a:t>
            </a:r>
            <a:r>
              <a:rPr lang="pt-BR" dirty="0" smtClean="0">
                <a:hlinkClick r:id="rId15"/>
              </a:rPr>
              <a:t>direitos dos trabalhadores migrantes</a:t>
            </a:r>
            <a:r>
              <a:rPr lang="pt-BR" dirty="0" smtClean="0"/>
              <a:t>, </a:t>
            </a:r>
            <a:r>
              <a:rPr lang="pt-BR" dirty="0" smtClean="0">
                <a:hlinkClick r:id="rId16"/>
              </a:rPr>
              <a:t>desaparecimentos forçados</a:t>
            </a:r>
            <a:r>
              <a:rPr lang="pt-BR" dirty="0" smtClean="0"/>
              <a:t> e </a:t>
            </a:r>
            <a:r>
              <a:rPr lang="pt-BR" dirty="0" smtClean="0">
                <a:hlinkClick r:id="rId17"/>
              </a:rPr>
              <a:t>direitos das pessoas com deficiência</a:t>
            </a:r>
            <a:r>
              <a:rPr lang="pt-BR" dirty="0" smtClean="0"/>
              <a:t>). Para cada um destes nove tratados, existe um </a:t>
            </a:r>
            <a:r>
              <a:rPr lang="pt-BR" dirty="0" err="1" smtClean="0"/>
              <a:t>comité</a:t>
            </a:r>
            <a:r>
              <a:rPr lang="pt-BR" dirty="0" smtClean="0"/>
              <a:t> de peritos que avalia até que ponto os respectivos Estados Partes estão a cumprir as obrigações que assumiram em virtude da ratificação ou adesão ao instrumento em causa.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556792"/>
            <a:ext cx="8352928" cy="4176465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dirty="0" smtClean="0"/>
              <a:t> Art. 1º A República Federativa do Brasil, formada pela união indissolúvel dos Estados e Municípios e do Distrito Federal, constitui-se em Estado Democrático de Direito e tem como fundamentos:</a:t>
            </a:r>
          </a:p>
          <a:p>
            <a:pPr algn="just">
              <a:buNone/>
            </a:pPr>
            <a:r>
              <a:rPr lang="pt-BR" dirty="0" smtClean="0"/>
              <a:t>...</a:t>
            </a:r>
          </a:p>
          <a:p>
            <a:pPr algn="just">
              <a:buNone/>
            </a:pPr>
            <a:r>
              <a:rPr lang="pt-BR" dirty="0" smtClean="0"/>
              <a:t>II - a cidadania</a:t>
            </a:r>
          </a:p>
          <a:p>
            <a:pPr algn="just">
              <a:buNone/>
            </a:pPr>
            <a:r>
              <a:rPr lang="pt-BR" b="1" u="sng" dirty="0" smtClean="0"/>
              <a:t>III - a dignidade da pessoa humana</a:t>
            </a:r>
            <a:r>
              <a:rPr lang="pt-BR" dirty="0" smtClean="0"/>
              <a:t>;</a:t>
            </a:r>
            <a:endParaRPr lang="pt-BR" dirty="0"/>
          </a:p>
        </p:txBody>
      </p:sp>
      <p:sp>
        <p:nvSpPr>
          <p:cNvPr id="5" name="Elipse 4"/>
          <p:cNvSpPr/>
          <p:nvPr/>
        </p:nvSpPr>
        <p:spPr>
          <a:xfrm>
            <a:off x="1403648" y="0"/>
            <a:ext cx="6120680" cy="1346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403648" y="332656"/>
            <a:ext cx="591283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Constituição Federal</a:t>
            </a:r>
            <a:endParaRPr lang="pt-BR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4644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2300" dirty="0" smtClean="0"/>
              <a:t>  Capítulo II  - </a:t>
            </a:r>
            <a:r>
              <a:rPr lang="pt-BR" sz="2300" b="1" u="sng" dirty="0" smtClean="0"/>
              <a:t>Do Direito à Liberdade, ao Respeito e à  Dignidade</a:t>
            </a:r>
          </a:p>
          <a:p>
            <a:pPr algn="just">
              <a:buNone/>
            </a:pPr>
            <a:r>
              <a:rPr lang="pt-BR" sz="2300" dirty="0" smtClean="0"/>
              <a:t>  Art. 15. A criança e o adolescente têm direito à liberdade, ao respeito e à dignidade como pessoas humanas em processo de desenvolvimento e como sujeitos de direitos civis, humanos e sociais garantidos na Constituição e nas leis.</a:t>
            </a:r>
          </a:p>
          <a:p>
            <a:pPr>
              <a:buNone/>
            </a:pPr>
            <a:r>
              <a:rPr lang="pt-BR" sz="2300" dirty="0" smtClean="0"/>
              <a:t>  </a:t>
            </a:r>
          </a:p>
          <a:p>
            <a:pPr>
              <a:buNone/>
            </a:pPr>
            <a:r>
              <a:rPr lang="pt-BR" sz="2300" dirty="0" smtClean="0"/>
              <a:t>  Art. 16. O direito à liberdade compreende os seguintes aspectos:</a:t>
            </a:r>
          </a:p>
          <a:p>
            <a:pPr>
              <a:buNone/>
            </a:pPr>
            <a:r>
              <a:rPr lang="pt-BR" sz="2300" dirty="0" smtClean="0"/>
              <a:t>        ...</a:t>
            </a:r>
          </a:p>
          <a:p>
            <a:pPr>
              <a:buNone/>
            </a:pPr>
            <a:r>
              <a:rPr lang="pt-BR" sz="2300" dirty="0" smtClean="0"/>
              <a:t>        II - opinião e expressão;</a:t>
            </a:r>
          </a:p>
          <a:p>
            <a:pPr>
              <a:buNone/>
            </a:pPr>
            <a:r>
              <a:rPr lang="pt-BR" sz="2300" dirty="0" smtClean="0"/>
              <a:t>        </a:t>
            </a:r>
            <a:r>
              <a:rPr lang="pt-BR" sz="2300" b="1" u="sng" dirty="0" smtClean="0"/>
              <a:t>III - crença e culto religioso;                                         </a:t>
            </a:r>
          </a:p>
          <a:p>
            <a:pPr>
              <a:buNone/>
            </a:pPr>
            <a:r>
              <a:rPr lang="pt-BR" sz="2300" dirty="0" smtClean="0"/>
              <a:t>        ...</a:t>
            </a:r>
            <a:endParaRPr lang="pt-BR" sz="2300" dirty="0"/>
          </a:p>
        </p:txBody>
      </p:sp>
      <p:sp>
        <p:nvSpPr>
          <p:cNvPr id="4" name="Elipse 3"/>
          <p:cNvSpPr/>
          <p:nvPr/>
        </p:nvSpPr>
        <p:spPr>
          <a:xfrm>
            <a:off x="4283968" y="0"/>
            <a:ext cx="4608512" cy="1175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716016" y="188640"/>
            <a:ext cx="3510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Lei 8069/90</a:t>
            </a:r>
            <a:endParaRPr lang="pt-B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4248471"/>
          </a:xfrm>
        </p:spPr>
        <p:txBody>
          <a:bodyPr>
            <a:normAutofit/>
          </a:bodyPr>
          <a:lstStyle/>
          <a:p>
            <a:r>
              <a:rPr lang="pt-BR" b="1" u="sng" dirty="0" smtClean="0"/>
              <a:t>Liberdade religiosa </a:t>
            </a:r>
            <a:r>
              <a:rPr lang="pt-BR" dirty="0" smtClean="0"/>
              <a:t>é um direito adquirido que consta na Declaração Universal dos Direitos Humanos, artigo XVIII adotada pelos 58 estados membros conjunto das Nações Unidas.</a:t>
            </a:r>
          </a:p>
          <a:p>
            <a:r>
              <a:rPr lang="pt-BR" dirty="0" smtClean="0"/>
              <a:t>E Desde 1981 também da </a:t>
            </a:r>
            <a:r>
              <a:rPr lang="pt-BR" b="1" dirty="0" smtClean="0"/>
              <a:t>DECLARAÇÃO SOBRE A ELIMINAÇÃO DE TODAS AS FORMAS DE INTOLERÂNCIA E DISCRIMINAÇÃO BASEADAS EM RELIGIÃO OU CRENÇA.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liberdade_religiosa_001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052354" cy="56612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268760"/>
            <a:ext cx="8173416" cy="474198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t-BR" b="1" i="1" dirty="0" smtClean="0"/>
              <a:t>Artigo 1º</a:t>
            </a:r>
            <a:endParaRPr lang="pt-BR" b="1" dirty="0" smtClean="0"/>
          </a:p>
          <a:p>
            <a:pPr>
              <a:buNone/>
            </a:pPr>
            <a:r>
              <a:rPr lang="pt-BR" dirty="0" smtClean="0"/>
              <a:t>§1. Toda pessoa tem o direito de liberdade de pensamento, de consciência e de religião. Este direito inclui a liberdade de ter uma religião ou qualquer convicção a sua escolha, assim como a liberdade de manifestar sua religião ou suas convicções individuais ou coletivamente, tanto em público como em privado, mediante o culto, a observância, a prática e o ensino.</a:t>
            </a:r>
          </a:p>
          <a:p>
            <a:pPr>
              <a:buNone/>
            </a:pPr>
            <a:r>
              <a:rPr lang="pt-BR" dirty="0" smtClean="0"/>
              <a:t>§2. Ninguém será objeto de coação capaz de limitar a sua liberdade de ter uma religião ou convicções de sua escolha.</a:t>
            </a:r>
          </a:p>
          <a:p>
            <a:pPr>
              <a:buNone/>
            </a:pPr>
            <a:r>
              <a:rPr lang="pt-BR" dirty="0" smtClean="0"/>
              <a:t>§3. A liberdade de manifestar a própria religião ou as próprias convicções estará sujeita unicamente às limitações prescritas na lei e que sejam necessárias para proteger a segurança, a ordem, a saúde ou a moral pública ou os direitos e liberdades fundamentais dos demais.</a:t>
            </a:r>
          </a:p>
          <a:p>
            <a:pPr>
              <a:buNone/>
            </a:pPr>
            <a:r>
              <a:rPr lang="pt-BR" dirty="0" smtClean="0"/>
              <a:t> 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VID-20160519-WA0002.3gp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28800"/>
            <a:ext cx="8435280" cy="420506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Religiões de Matriz Africana</a:t>
            </a:r>
          </a:p>
          <a:p>
            <a:pPr algn="just"/>
            <a:r>
              <a:rPr lang="pt-BR" dirty="0" smtClean="0"/>
              <a:t>Um levantamento feito pelo </a:t>
            </a:r>
            <a:r>
              <a:rPr lang="pt-BR" b="1" dirty="0" smtClean="0"/>
              <a:t>G1</a:t>
            </a:r>
            <a:r>
              <a:rPr lang="pt-BR" dirty="0" smtClean="0"/>
              <a:t> com números de 2014 do Disque 100, que recebe telefonemas anônimos sobre vários tipos de violência (da doméstica à homofobia), mostra que o estado liderou naquele ano o registro de denúncias relacionadas à religião em todas as faixas etárias. Além disso, entre 2011 e 2014, o Rio foi a unidade da federação com maior número de discriminação religiosa contra crianças e adolescentes. </a:t>
            </a: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1403648" y="0"/>
            <a:ext cx="6372200" cy="1484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979712" y="260648"/>
            <a:ext cx="5204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Racismo Religioso</a:t>
            </a:r>
            <a:endParaRPr lang="pt-B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940152" y="0"/>
            <a:ext cx="320384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Espaço Reservado para Conteúdo 3" descr="crianca_pedrad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5940152" cy="6858000"/>
          </a:xfrm>
        </p:spPr>
      </p:pic>
      <p:sp>
        <p:nvSpPr>
          <p:cNvPr id="5" name="Retângulo 4"/>
          <p:cNvSpPr/>
          <p:nvPr/>
        </p:nvSpPr>
        <p:spPr>
          <a:xfrm>
            <a:off x="6012160" y="188640"/>
            <a:ext cx="313184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700" b="1" dirty="0" smtClean="0">
                <a:solidFill>
                  <a:schemeClr val="bg1"/>
                </a:solidFill>
              </a:rPr>
              <a:t>Na delegacia 38ª DP (Brás de Pina), o caso foi registrado como preconceito de raça, cor, etnia ou religião e também como lesão corporal, provocada por pedrada. Os agressores fugiram em um ônibus que passava pela Avenida Meriti, no mesmo bairro. A polícia, agora, busca imagens das câmeras de segurança do veículo para tentar identificar os dois homens.</a:t>
            </a:r>
          </a:p>
          <a:p>
            <a:r>
              <a:rPr lang="pt-BR" sz="1700" b="1" dirty="0" smtClean="0">
                <a:solidFill>
                  <a:schemeClr val="bg1"/>
                </a:solidFill>
              </a:rPr>
              <a:t>A avó da criança lançou uma campanha na internet e tirou fotos segurando um cartaz com as frases:</a:t>
            </a:r>
          </a:p>
          <a:p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u="sng" dirty="0" smtClean="0">
                <a:solidFill>
                  <a:schemeClr val="bg1"/>
                </a:solidFill>
              </a:rPr>
              <a:t>“Eu visto branco, branco da paz. Sou do candomblé, e você?”. </a:t>
            </a:r>
          </a:p>
          <a:p>
            <a:r>
              <a:rPr lang="pt-BR" sz="1700" b="1" dirty="0" smtClean="0">
                <a:solidFill>
                  <a:schemeClr val="bg1"/>
                </a:solidFill>
              </a:rPr>
              <a:t>A campanha recebeu o apoio de amigos e pessoas que defendem a liberdade religiosa. Uma delas escreveu: </a:t>
            </a:r>
          </a:p>
          <a:p>
            <a:r>
              <a:rPr lang="pt-BR" sz="1700" b="1" u="sng" dirty="0" smtClean="0">
                <a:solidFill>
                  <a:schemeClr val="bg1"/>
                </a:solidFill>
              </a:rPr>
              <a:t>“Mãe Kátia, estamos juntos nessa”.</a:t>
            </a:r>
            <a:endParaRPr lang="pt-BR" sz="17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 descr="i3887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552297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268760"/>
            <a:ext cx="8363272" cy="446449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t-BR" sz="3500" b="1" dirty="0" smtClean="0"/>
              <a:t>LXIII Fórum Permanente dos Conselheiros Tutelares do Estado do Rio de Janeiro</a:t>
            </a:r>
          </a:p>
          <a:p>
            <a:endParaRPr lang="pt-BR" dirty="0" smtClean="0"/>
          </a:p>
          <a:p>
            <a:pPr algn="ctr">
              <a:buNone/>
            </a:pPr>
            <a:r>
              <a:rPr lang="pt-BR" dirty="0" smtClean="0"/>
              <a:t>   	 Crianças e Adolescentes em Situações Peculiares de Desenvolvimento: as diversidades de gênero, orientação sexual, étnico-racial e religiosa.</a:t>
            </a:r>
          </a:p>
          <a:p>
            <a:pPr>
              <a:buNone/>
            </a:pPr>
            <a:endParaRPr lang="pt-BR" dirty="0" smtClean="0"/>
          </a:p>
          <a:p>
            <a:pPr algn="ctr">
              <a:buNone/>
            </a:pPr>
            <a:r>
              <a:rPr lang="pt-BR" b="1" dirty="0" smtClean="0"/>
              <a:t>Lema: Defender Crianças e Adolescentes contra o</a:t>
            </a:r>
          </a:p>
          <a:p>
            <a:pPr algn="ctr">
              <a:buNone/>
            </a:pPr>
            <a:r>
              <a:rPr lang="pt-BR" b="1" dirty="0" smtClean="0"/>
              <a:t> Preconceito e a Discriminação!</a:t>
            </a:r>
          </a:p>
          <a:p>
            <a:pPr algn="ctr">
              <a:buNone/>
            </a:pPr>
            <a:endParaRPr lang="pt-BR" b="1" dirty="0" smtClean="0"/>
          </a:p>
          <a:p>
            <a:pPr algn="ctr">
              <a:buNone/>
            </a:pPr>
            <a:r>
              <a:rPr lang="pt-BR" b="1" dirty="0" smtClean="0"/>
              <a:t>Parati, Junho de 2016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5157192"/>
            <a:ext cx="9144000" cy="1700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4320480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/>
              <a:t>Entender que nosso papel é zelar pelo Estado Democrático de Direito e isto inclui a proteção aos direitos e garantias legais e princípios universais, entre os quais estão os Direitos Humanos;</a:t>
            </a:r>
          </a:p>
          <a:p>
            <a:pPr algn="just"/>
            <a:r>
              <a:rPr lang="pt-BR" sz="2400" dirty="0" err="1" smtClean="0"/>
              <a:t>uvir</a:t>
            </a:r>
            <a:r>
              <a:rPr lang="pt-BR" sz="2400" dirty="0" smtClean="0"/>
              <a:t> e aceitar preceitos diferentes não significa, em absoluto, negar ou mudar os seus, mas dar ao outro o mesmo respeito que deseja a si; </a:t>
            </a:r>
          </a:p>
          <a:p>
            <a:pPr algn="just"/>
            <a:r>
              <a:rPr lang="pt-BR" sz="2400" dirty="0" smtClean="0"/>
              <a:t>Respeitar a liberdade humana se confunde com o respeito a sua própria dignidade e honra;</a:t>
            </a:r>
          </a:p>
          <a:p>
            <a:pPr algn="just"/>
            <a:r>
              <a:rPr lang="pt-BR" sz="2400" dirty="0" smtClean="0"/>
              <a:t> Promover a ligação entre as pessoas e a cultura de Paz, Respeito e Ética;</a:t>
            </a:r>
          </a:p>
          <a:p>
            <a:pPr algn="just"/>
            <a:r>
              <a:rPr lang="pt-BR" sz="2400" dirty="0" smtClean="0"/>
              <a:t>Considerar que a verdade vai muito além de suas próprias crenças e, assim, aceitar que nenhuma instituição criada pelo homem e formada por ele pode ser capaz de deter toda a verdade;</a:t>
            </a:r>
            <a:endParaRPr lang="pt-BR" sz="2400" dirty="0"/>
          </a:p>
        </p:txBody>
      </p:sp>
      <p:sp>
        <p:nvSpPr>
          <p:cNvPr id="4" name="Elipse 3"/>
          <p:cNvSpPr/>
          <p:nvPr/>
        </p:nvSpPr>
        <p:spPr>
          <a:xfrm>
            <a:off x="1043608" y="0"/>
            <a:ext cx="712879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843808" y="188640"/>
            <a:ext cx="3760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Nosso Papel </a:t>
            </a:r>
            <a:endParaRPr lang="pt-B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pt-BR" sz="2400" b="1" dirty="0" smtClean="0"/>
              <a:t>Constituição Federal</a:t>
            </a:r>
          </a:p>
          <a:p>
            <a:r>
              <a:rPr lang="pt-BR" sz="2400" b="1" dirty="0" smtClean="0"/>
              <a:t>Declaração Universal dos Direitos Humanos – 10/12/1948</a:t>
            </a:r>
          </a:p>
          <a:p>
            <a:r>
              <a:rPr lang="pt-BR" sz="2400" b="1" dirty="0" smtClean="0"/>
              <a:t>Declaração sobre a eliminação de todas as formas de intolerância e discriminação fundadas na religião ou nas convicções – 1981</a:t>
            </a:r>
          </a:p>
          <a:p>
            <a:r>
              <a:rPr lang="pt-BR" sz="2400" b="1" dirty="0" smtClean="0"/>
              <a:t>Lei 8069/90 – ECA</a:t>
            </a:r>
          </a:p>
          <a:p>
            <a:r>
              <a:rPr lang="pt-BR" sz="2400" b="1" dirty="0" smtClean="0"/>
              <a:t>Site do G1 e notícias sobre “Intolerância Religiosa contra crianças”</a:t>
            </a:r>
          </a:p>
          <a:p>
            <a:endParaRPr lang="pt-BR" sz="2400" b="1" dirty="0" smtClean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491880" y="1196752"/>
            <a:ext cx="2086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Fontes</a:t>
            </a:r>
            <a:endParaRPr lang="pt-B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Margareth Ferreira, </a:t>
            </a:r>
            <a:r>
              <a:rPr lang="pt-BR" dirty="0" smtClean="0"/>
              <a:t>advogada</a:t>
            </a:r>
          </a:p>
          <a:p>
            <a:r>
              <a:rPr lang="pt-BR" dirty="0" smtClean="0"/>
              <a:t>Especialista </a:t>
            </a:r>
            <a:r>
              <a:rPr lang="pt-BR" dirty="0"/>
              <a:t>em Direito Trabalhista e </a:t>
            </a:r>
            <a:r>
              <a:rPr lang="pt-BR" dirty="0" smtClean="0"/>
              <a:t>Previdenciário;</a:t>
            </a:r>
          </a:p>
          <a:p>
            <a:r>
              <a:rPr lang="pt-BR" dirty="0" smtClean="0"/>
              <a:t> </a:t>
            </a:r>
            <a:r>
              <a:rPr lang="pt-BR" dirty="0"/>
              <a:t>Especialista em Relações Étnico Raciais/UFF; </a:t>
            </a:r>
            <a:endParaRPr lang="pt-BR" dirty="0" smtClean="0"/>
          </a:p>
          <a:p>
            <a:r>
              <a:rPr lang="pt-BR" dirty="0" smtClean="0"/>
              <a:t>Presidente </a:t>
            </a:r>
            <a:r>
              <a:rPr lang="pt-BR" dirty="0"/>
              <a:t>do CONSELHO DE ENTIDADES NEGRAS DO INTERIOR DO ESTADO DO RIO DE JANEIRO- CENIERJ; </a:t>
            </a:r>
            <a:endParaRPr lang="pt-BR" dirty="0" smtClean="0"/>
          </a:p>
          <a:p>
            <a:r>
              <a:rPr lang="pt-BR" dirty="0" smtClean="0"/>
              <a:t>Vice </a:t>
            </a:r>
            <a:r>
              <a:rPr lang="pt-BR" dirty="0"/>
              <a:t>Presidente da COMISSÃO ESTADUAL DA VERDADE SOBRE A ESCRAVIDÃO NEGRA NO BRASIL da OAB/RJ - CEVENB; </a:t>
            </a:r>
            <a:endParaRPr lang="pt-BR" dirty="0" smtClean="0"/>
          </a:p>
          <a:p>
            <a:r>
              <a:rPr lang="pt-BR" dirty="0" smtClean="0"/>
              <a:t>Presidente </a:t>
            </a:r>
            <a:r>
              <a:rPr lang="pt-BR" dirty="0"/>
              <a:t>da COMISSÃO DE IGUALDADE RACIAL DA 20ª subseção da </a:t>
            </a:r>
            <a:r>
              <a:rPr lang="pt-BR" dirty="0" smtClean="0"/>
              <a:t>OAB/RJ.</a:t>
            </a:r>
            <a:endParaRPr lang="pt-BR" dirty="0"/>
          </a:p>
          <a:p>
            <a:pPr algn="ctr">
              <a:buNone/>
            </a:pPr>
            <a:r>
              <a:rPr lang="pt-BR" dirty="0" smtClean="0">
                <a:hlinkClick r:id="rId2"/>
              </a:rPr>
              <a:t>margarethferreiraadv@gmail.com</a:t>
            </a:r>
            <a:endParaRPr lang="pt-BR" dirty="0"/>
          </a:p>
          <a:p>
            <a:pPr algn="ctr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almofada-atencao-esse-e-o-meu-lugar-32x32cm_1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0"/>
            <a:ext cx="5760640" cy="568863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DEUS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60514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12644798_1017084901663180_7626899215508314415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0"/>
            <a:ext cx="6768752" cy="683484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religiões no mund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duvidas-pos-graduaca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29808"/>
          </a:xfrm>
        </p:spPr>
      </p:pic>
      <p:sp>
        <p:nvSpPr>
          <p:cNvPr id="5" name="Retângulo 4"/>
          <p:cNvSpPr/>
          <p:nvPr/>
        </p:nvSpPr>
        <p:spPr>
          <a:xfrm>
            <a:off x="1547664" y="4941168"/>
            <a:ext cx="540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Conceitos</a:t>
            </a:r>
            <a:endParaRPr lang="pt-B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drauzio_varela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4860032" cy="6021288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1763688" y="0"/>
            <a:ext cx="5832648" cy="126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0" y="1484784"/>
            <a:ext cx="4536504" cy="4536504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000" cap="none" dirty="0" smtClean="0">
                <a:solidFill>
                  <a:schemeClr val="tx1"/>
                </a:solidFill>
              </a:rPr>
              <a:t> </a:t>
            </a:r>
            <a:r>
              <a:rPr lang="pt-BR" sz="2000" dirty="0" smtClean="0"/>
              <a:t>D</a:t>
            </a:r>
            <a:r>
              <a:rPr lang="pt-BR" sz="2000" cap="none" dirty="0" smtClean="0">
                <a:solidFill>
                  <a:schemeClr val="tx1"/>
                </a:solidFill>
              </a:rPr>
              <a:t>ireito </a:t>
            </a:r>
            <a:r>
              <a:rPr lang="pt-BR" sz="2000" dirty="0" smtClean="0"/>
              <a:t> F</a:t>
            </a:r>
            <a:r>
              <a:rPr lang="pt-BR" sz="2000" cap="none" dirty="0" smtClean="0">
                <a:solidFill>
                  <a:schemeClr val="tx1"/>
                </a:solidFill>
              </a:rPr>
              <a:t>undamental da pessoa humana;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000" dirty="0" smtClean="0"/>
              <a:t>  C</a:t>
            </a:r>
            <a:r>
              <a:rPr lang="pt-BR" sz="2000" cap="none" dirty="0" smtClean="0">
                <a:solidFill>
                  <a:schemeClr val="tx1"/>
                </a:solidFill>
              </a:rPr>
              <a:t>onsagrado nas constituições dos diversos  países democráticos;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000" dirty="0"/>
              <a:t> </a:t>
            </a:r>
            <a:r>
              <a:rPr lang="pt-BR" sz="2000" dirty="0" smtClean="0"/>
              <a:t> C</a:t>
            </a:r>
            <a:r>
              <a:rPr lang="pt-BR" sz="2000" cap="none" dirty="0" smtClean="0">
                <a:solidFill>
                  <a:schemeClr val="tx1"/>
                </a:solidFill>
              </a:rPr>
              <a:t>onsta dos principais tratados internacionais de Direitos </a:t>
            </a:r>
            <a:r>
              <a:rPr lang="pt-BR" sz="2000" dirty="0"/>
              <a:t>H</a:t>
            </a:r>
            <a:r>
              <a:rPr lang="pt-BR" sz="2000" cap="none" dirty="0" smtClean="0">
                <a:solidFill>
                  <a:schemeClr val="tx1"/>
                </a:solidFill>
              </a:rPr>
              <a:t>umanos. 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000" dirty="0"/>
              <a:t> </a:t>
            </a:r>
            <a:r>
              <a:rPr lang="pt-BR" sz="2000" dirty="0" smtClean="0"/>
              <a:t> É</a:t>
            </a:r>
            <a:r>
              <a:rPr lang="pt-BR" sz="2000" cap="none" dirty="0" smtClean="0">
                <a:solidFill>
                  <a:schemeClr val="tx1"/>
                </a:solidFill>
              </a:rPr>
              <a:t> conquista sem a qual não pode haver paz social e a convivência harmoniosa entre as diversas concepções religiosas existentes na sociedade, incluindo </a:t>
            </a:r>
            <a:r>
              <a:rPr lang="pt-BR" sz="2800" b="1" u="sng" cap="none" dirty="0" smtClean="0">
                <a:solidFill>
                  <a:schemeClr val="tx1"/>
                </a:solidFill>
              </a:rPr>
              <a:t>ateus</a:t>
            </a:r>
            <a:r>
              <a:rPr lang="pt-BR" sz="2000" cap="none" dirty="0" smtClean="0">
                <a:solidFill>
                  <a:schemeClr val="tx1"/>
                </a:solidFill>
              </a:rPr>
              <a:t> e agnósticos.</a:t>
            </a:r>
          </a:p>
          <a:p>
            <a:pPr algn="just"/>
            <a:endParaRPr lang="pt-BR" sz="2000" dirty="0"/>
          </a:p>
        </p:txBody>
      </p:sp>
      <p:sp>
        <p:nvSpPr>
          <p:cNvPr id="6" name="Retângulo 5"/>
          <p:cNvSpPr/>
          <p:nvPr/>
        </p:nvSpPr>
        <p:spPr>
          <a:xfrm>
            <a:off x="2166207" y="188640"/>
            <a:ext cx="51523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Liberdade Religiosa </a:t>
            </a:r>
            <a:endParaRPr lang="pt-BR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direitos-humanos-1-63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268760"/>
            <a:ext cx="4427984" cy="4248472"/>
          </a:xfrm>
        </p:spPr>
      </p:pic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>
          <a:xfrm>
            <a:off x="179512" y="1412776"/>
            <a:ext cx="4896544" cy="4381947"/>
          </a:xfrm>
        </p:spPr>
        <p:txBody>
          <a:bodyPr>
            <a:normAutofit/>
          </a:bodyPr>
          <a:lstStyle/>
          <a:p>
            <a:pPr algn="just"/>
            <a:r>
              <a:rPr lang="pt-BR" sz="1800" dirty="0" smtClean="0"/>
              <a:t>A ONU define os direitos humanos como “</a:t>
            </a:r>
            <a:r>
              <a:rPr lang="pt-BR" sz="1800" b="1" u="sng" dirty="0" smtClean="0"/>
              <a:t>garantias jurídicas universais que protegem indivíduos e grupos contra </a:t>
            </a:r>
            <a:r>
              <a:rPr lang="pt-BR" sz="1800" b="1" u="sng" dirty="0" err="1" smtClean="0"/>
              <a:t>acções</a:t>
            </a:r>
            <a:r>
              <a:rPr lang="pt-BR" sz="1800" b="1" u="sng" dirty="0" smtClean="0"/>
              <a:t> ou omissões dos governos que atentem contra a dignidade humana</a:t>
            </a:r>
            <a:r>
              <a:rPr lang="pt-BR" sz="1800" dirty="0" smtClean="0"/>
              <a:t>”.</a:t>
            </a:r>
          </a:p>
          <a:p>
            <a:pPr algn="just"/>
            <a:endParaRPr lang="pt-BR" sz="1800" dirty="0" smtClean="0"/>
          </a:p>
          <a:p>
            <a:pPr algn="just">
              <a:buNone/>
            </a:pPr>
            <a:r>
              <a:rPr lang="pt-BR" sz="1800" u="sng" dirty="0" smtClean="0"/>
              <a:t>DECLARAÇÃO UNIVERSAL DOS DIREITOS HUMANOS</a:t>
            </a:r>
          </a:p>
          <a:p>
            <a:pPr algn="just">
              <a:buNone/>
            </a:pPr>
            <a:r>
              <a:rPr lang="pt-BR" sz="1800" dirty="0" smtClean="0"/>
              <a:t>Art. 1º -  Todos os seres humanos nascem livres </a:t>
            </a:r>
            <a:r>
              <a:rPr lang="pt-BR" sz="2000" b="1" u="sng" dirty="0" smtClean="0"/>
              <a:t>e iguais em dignidade e em direitos. </a:t>
            </a:r>
          </a:p>
          <a:p>
            <a:pPr algn="just">
              <a:buNone/>
            </a:pPr>
            <a:r>
              <a:rPr lang="pt-BR" sz="2000" b="1" u="sng" dirty="0" smtClean="0"/>
              <a:t> </a:t>
            </a:r>
            <a:r>
              <a:rPr lang="pt-BR" sz="2000" dirty="0" smtClean="0"/>
              <a:t>     </a:t>
            </a:r>
            <a:r>
              <a:rPr lang="pt-BR" sz="1800" b="1" dirty="0" smtClean="0"/>
              <a:t>Dotados de razão e de consciência</a:t>
            </a:r>
            <a:r>
              <a:rPr lang="pt-BR" sz="1800" dirty="0" smtClean="0"/>
              <a:t>, devem agir uns para com os outros </a:t>
            </a:r>
            <a:r>
              <a:rPr lang="pt-BR" sz="1800" u="sng" dirty="0" smtClean="0"/>
              <a:t>em espírito de fraternidade (</a:t>
            </a:r>
            <a:r>
              <a:rPr lang="pt-BR" sz="1800" u="sng" dirty="0" err="1" smtClean="0"/>
              <a:t>sororidade</a:t>
            </a:r>
            <a:r>
              <a:rPr lang="pt-BR" sz="1800" u="sng" dirty="0" smtClean="0"/>
              <a:t>)</a:t>
            </a:r>
          </a:p>
          <a:p>
            <a:pPr algn="just"/>
            <a:endParaRPr lang="pt-BR" sz="1800" dirty="0"/>
          </a:p>
        </p:txBody>
      </p:sp>
      <p:sp>
        <p:nvSpPr>
          <p:cNvPr id="8" name="Elipse 7"/>
          <p:cNvSpPr/>
          <p:nvPr/>
        </p:nvSpPr>
        <p:spPr>
          <a:xfrm>
            <a:off x="1259632" y="0"/>
            <a:ext cx="6480720" cy="126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114586" y="188640"/>
            <a:ext cx="46476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Direitos Humanos</a:t>
            </a:r>
            <a:endParaRPr lang="pt-BR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776</Words>
  <Application>Microsoft Office PowerPoint</Application>
  <PresentationFormat>Apresentação na tela (4:3)</PresentationFormat>
  <Paragraphs>76</Paragraphs>
  <Slides>22</Slides>
  <Notes>2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Master</dc:creator>
  <cp:lastModifiedBy>SDH</cp:lastModifiedBy>
  <cp:revision>26</cp:revision>
  <dcterms:created xsi:type="dcterms:W3CDTF">2016-06-18T03:55:30Z</dcterms:created>
  <dcterms:modified xsi:type="dcterms:W3CDTF">2016-06-23T22:49:21Z</dcterms:modified>
</cp:coreProperties>
</file>